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  <p:sldId id="258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2370A-2B39-457A-A4A6-BBBF24E3948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854FE-CF9A-48DB-A866-C8FCEDD9C8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45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Deeper questioning and anticipated deeper</a:t>
            </a:r>
            <a:r>
              <a:rPr lang="en-GB" baseline="0" dirty="0" smtClean="0"/>
              <a:t> response is developed from top left to bottom right.</a:t>
            </a:r>
          </a:p>
          <a:p>
            <a:r>
              <a:rPr lang="en-GB" baseline="0" dirty="0" smtClean="0"/>
              <a:t>Get pupils to come up with their own questions by choosing a word from the left-most column followed by a word from the top row.</a:t>
            </a:r>
          </a:p>
          <a:p>
            <a:r>
              <a:rPr lang="en-GB" baseline="0" dirty="0" err="1" smtClean="0"/>
              <a:t>Eg</a:t>
            </a:r>
            <a:r>
              <a:rPr lang="en-GB" baseline="0" dirty="0" smtClean="0"/>
              <a:t>.</a:t>
            </a:r>
          </a:p>
          <a:p>
            <a:r>
              <a:rPr lang="en-GB" baseline="0" dirty="0" smtClean="0"/>
              <a:t>What Is… the time / the name of… </a:t>
            </a:r>
            <a:r>
              <a:rPr lang="en-GB" baseline="0" dirty="0" err="1" smtClean="0"/>
              <a:t>etc</a:t>
            </a:r>
            <a:endParaRPr lang="en-GB" baseline="0" dirty="0" smtClean="0"/>
          </a:p>
          <a:p>
            <a:r>
              <a:rPr lang="en-GB" baseline="0" dirty="0" smtClean="0"/>
              <a:t>When Will… the reaction stop if I use X grams of Y?</a:t>
            </a:r>
          </a:p>
          <a:p>
            <a:r>
              <a:rPr lang="en-GB" baseline="0" dirty="0" smtClean="0"/>
              <a:t>How Might… we use photosynthesis to overcome the impact of burning fossil fuels?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ActiveX stuff and design by Jon Haines @</a:t>
            </a:r>
            <a:r>
              <a:rPr lang="en-GB" baseline="0" dirty="0" err="1" smtClean="0"/>
              <a:t>mr_haines</a:t>
            </a:r>
            <a:endParaRPr lang="en-GB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Inspired by and thanks to @</a:t>
            </a:r>
            <a:r>
              <a:rPr lang="en-GB" baseline="0" dirty="0" err="1" smtClean="0"/>
              <a:t>johnsayers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10F25-4921-4389-A50E-46882F39A8C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01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Deeper questioning and anticipated deeper</a:t>
            </a:r>
            <a:r>
              <a:rPr lang="en-GB" baseline="0" dirty="0" smtClean="0"/>
              <a:t> response is developed from top left to bottom right.</a:t>
            </a:r>
          </a:p>
          <a:p>
            <a:r>
              <a:rPr lang="en-GB" baseline="0" dirty="0" smtClean="0"/>
              <a:t>Get pupils to come up with their own questions by choosing a word from the left-most column followed by a word from the top row.</a:t>
            </a:r>
          </a:p>
          <a:p>
            <a:r>
              <a:rPr lang="en-GB" baseline="0" dirty="0" err="1" smtClean="0"/>
              <a:t>Eg</a:t>
            </a:r>
            <a:r>
              <a:rPr lang="en-GB" baseline="0" dirty="0" smtClean="0"/>
              <a:t>.</a:t>
            </a:r>
          </a:p>
          <a:p>
            <a:r>
              <a:rPr lang="en-GB" baseline="0" dirty="0" smtClean="0"/>
              <a:t>What Is… the time / the name of… </a:t>
            </a:r>
            <a:r>
              <a:rPr lang="en-GB" baseline="0" dirty="0" err="1" smtClean="0"/>
              <a:t>etc</a:t>
            </a:r>
            <a:endParaRPr lang="en-GB" baseline="0" dirty="0" smtClean="0"/>
          </a:p>
          <a:p>
            <a:r>
              <a:rPr lang="en-GB" baseline="0" dirty="0" smtClean="0"/>
              <a:t>When Will… the reaction stop if I use X grams of Y?</a:t>
            </a:r>
          </a:p>
          <a:p>
            <a:r>
              <a:rPr lang="en-GB" baseline="0" dirty="0" smtClean="0"/>
              <a:t>How Might… we use photosynthesis to overcome the impact of burning fossil fuels?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ActiveX stuff and design by Jon Haines @</a:t>
            </a:r>
            <a:r>
              <a:rPr lang="en-GB" baseline="0" dirty="0" err="1" smtClean="0"/>
              <a:t>mr_haines</a:t>
            </a:r>
            <a:endParaRPr lang="en-GB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Inspired by and thanks to @</a:t>
            </a:r>
            <a:r>
              <a:rPr lang="en-GB" baseline="0" dirty="0" err="1" smtClean="0"/>
              <a:t>johnsayers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10F25-4921-4389-A50E-46882F39A8C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01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07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19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82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estion Matrix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54579028"/>
              </p:ext>
            </p:extLst>
          </p:nvPr>
        </p:nvGraphicFramePr>
        <p:xfrm>
          <a:off x="2" y="1"/>
          <a:ext cx="9143995" cy="6876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6073"/>
                <a:gridCol w="1156846"/>
                <a:gridCol w="1156846"/>
                <a:gridCol w="1156846"/>
                <a:gridCol w="1156846"/>
                <a:gridCol w="1156846"/>
                <a:gridCol w="1126071"/>
                <a:gridCol w="1187621"/>
              </a:tblGrid>
              <a:tr h="857388">
                <a:tc rowSpan="2">
                  <a:txBody>
                    <a:bodyPr/>
                    <a:lstStyle/>
                    <a:p>
                      <a:pPr algn="ctr"/>
                      <a:endParaRPr lang="en-GB" sz="1600" b="1" spc="-150" dirty="0">
                        <a:solidFill>
                          <a:schemeClr val="bg1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GB" sz="20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IS</a:t>
                      </a:r>
                      <a:r>
                        <a:rPr lang="en-GB" sz="28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2000" b="1" spc="-15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GB" sz="20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DOES</a:t>
                      </a:r>
                      <a:r>
                        <a:rPr lang="en-GB" sz="28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dirty="0" smtClean="0">
                        <a:solidFill>
                          <a:srgbClr val="C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GB" sz="18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HAS</a:t>
                      </a:r>
                      <a:r>
                        <a:rPr lang="en-GB" sz="28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18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 DID</a:t>
                      </a:r>
                      <a:r>
                        <a:rPr lang="en-GB" sz="28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18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  WAS</a:t>
                      </a:r>
                      <a:r>
                        <a:rPr lang="en-GB" sz="28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1800" b="1" spc="-150" dirty="0" smtClean="0">
                        <a:solidFill>
                          <a:srgbClr val="C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CAN</a:t>
                      </a:r>
                      <a:r>
                        <a:rPr lang="en-GB" sz="28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dirty="0" smtClean="0">
                        <a:solidFill>
                          <a:srgbClr val="C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SHOULD</a:t>
                      </a:r>
                      <a:r>
                        <a:rPr lang="en-GB" sz="28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dirty="0" smtClean="0">
                        <a:solidFill>
                          <a:srgbClr val="C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GB" sz="20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WOULD</a:t>
                      </a:r>
                      <a:r>
                        <a:rPr lang="en-GB" sz="28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2000" b="1" spc="-15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GB" sz="20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COULD</a:t>
                      </a:r>
                      <a:r>
                        <a:rPr lang="en-GB" sz="28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dirty="0" smtClean="0">
                        <a:solidFill>
                          <a:srgbClr val="C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WILL</a:t>
                      </a:r>
                      <a:r>
                        <a:rPr lang="en-GB" sz="28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dirty="0" smtClean="0">
                        <a:solidFill>
                          <a:srgbClr val="C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pc="-15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MIGHT</a:t>
                      </a:r>
                      <a:r>
                        <a:rPr lang="en-GB" sz="28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2000" b="1" spc="-150" dirty="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endParaRPr lang="en-GB" sz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b"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2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PRESENT</a:t>
                      </a:r>
                      <a:endParaRPr lang="en-GB" sz="120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PAST</a:t>
                      </a:r>
                      <a:endParaRPr lang="en-GB" sz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POSSIBILITY</a:t>
                      </a:r>
                      <a:endParaRPr lang="en-GB" sz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OPINION</a:t>
                      </a:r>
                      <a:endParaRPr lang="en-GB" sz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PROBABILITY</a:t>
                      </a:r>
                      <a:endParaRPr lang="en-GB" sz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PREDICTION</a:t>
                      </a:r>
                      <a:endParaRPr lang="en-GB" sz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IMAGINATION</a:t>
                      </a:r>
                      <a:endParaRPr lang="en-GB" sz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WHAT</a:t>
                      </a:r>
                      <a:r>
                        <a:rPr lang="en-GB" sz="2800" b="1" spc="-150" dirty="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dirty="0" smtClean="0">
                        <a:solidFill>
                          <a:schemeClr val="accent6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EVENT</a:t>
                      </a:r>
                      <a:endParaRPr lang="en-GB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WHERE</a:t>
                      </a:r>
                      <a:r>
                        <a:rPr lang="en-GB" sz="2800" b="1" spc="-150" dirty="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1400" spc="-150" dirty="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PLACE</a:t>
                      </a:r>
                      <a:endParaRPr lang="en-GB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WHEN</a:t>
                      </a:r>
                      <a:r>
                        <a:rPr lang="en-GB" sz="2800" b="1" spc="-150" dirty="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2000" spc="-150" dirty="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TIME</a:t>
                      </a:r>
                      <a:endParaRPr lang="en-GB" sz="1400" b="1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WHICH</a:t>
                      </a:r>
                      <a:r>
                        <a:rPr lang="en-GB" sz="2800" b="1" spc="-150" dirty="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dirty="0" smtClean="0">
                        <a:solidFill>
                          <a:schemeClr val="accent6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CHOICE</a:t>
                      </a:r>
                      <a:endParaRPr lang="en-GB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trike="noStrike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WHO</a:t>
                      </a:r>
                      <a:r>
                        <a:rPr lang="en-GB" sz="2800" b="1" strike="noStrike" spc="-150" dirty="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trike="noStrike" spc="-150" dirty="0" smtClean="0">
                        <a:solidFill>
                          <a:schemeClr val="accent6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PERSON</a:t>
                      </a:r>
                      <a:endParaRPr lang="en-GB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WHY</a:t>
                      </a:r>
                      <a:r>
                        <a:rPr lang="en-GB" sz="2800" b="1" spc="-150" dirty="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endParaRPr lang="en-GB" sz="2000" b="1" spc="-150" dirty="0" smtClean="0">
                        <a:solidFill>
                          <a:schemeClr val="accent6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REASON</a:t>
                      </a:r>
                      <a:endParaRPr lang="en-GB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30"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2000" b="1" spc="-150" dirty="0" smtClean="0">
                          <a:solidFill>
                            <a:srgbClr val="C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HOW</a:t>
                      </a:r>
                      <a:r>
                        <a:rPr lang="en-GB" sz="2800" b="1" spc="-150" dirty="0" smtClean="0">
                          <a:solidFill>
                            <a:schemeClr val="accent6"/>
                          </a:solidFill>
                          <a:latin typeface="Aharoni" pitchFamily="2" charset="-79"/>
                          <a:cs typeface="Aharoni" pitchFamily="2" charset="-79"/>
                        </a:rPr>
                        <a:t>?</a:t>
                      </a:r>
                      <a:r>
                        <a:rPr lang="en-GB" sz="2000" spc="-150" baseline="0" dirty="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</a:p>
                    <a:p>
                      <a:pPr algn="r">
                        <a:lnSpc>
                          <a:spcPts val="1600"/>
                        </a:lnSpc>
                      </a:pPr>
                      <a:r>
                        <a:rPr lang="en-GB" sz="14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haroni" pitchFamily="2" charset="-79"/>
                          <a:cs typeface="Aharoni" pitchFamily="2" charset="-79"/>
                        </a:rPr>
                        <a:t>MEANING</a:t>
                      </a:r>
                      <a:endParaRPr lang="en-GB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 userDrawn="1"/>
        </p:nvSpPr>
        <p:spPr>
          <a:xfrm rot="19030562">
            <a:off x="-76658" y="234985"/>
            <a:ext cx="1213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spc="-150" dirty="0">
                <a:ln w="12700">
                  <a:noFill/>
                </a:ln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QUESTION </a:t>
            </a:r>
            <a:r>
              <a:rPr lang="en-GB" b="1" spc="-150" dirty="0" smtClean="0">
                <a:ln w="12700">
                  <a:noFill/>
                </a:ln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MATRIX</a:t>
            </a:r>
            <a:endParaRPr lang="en-GB" b="1" spc="-150" dirty="0">
              <a:ln w="12700">
                <a:noFill/>
              </a:ln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945605" y="-17755"/>
            <a:ext cx="223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spc="-150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A</a:t>
            </a:r>
            <a:r>
              <a:rPr lang="en-GB" spc="-15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sk better questions…</a:t>
            </a:r>
            <a:endParaRPr lang="en-GB" sz="2400" spc="-150" dirty="0">
              <a:solidFill>
                <a:schemeClr val="tx2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3008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32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3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21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65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70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00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40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53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6C478-E27B-4DCC-B4F9-993B325063C1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CBBFF-FE15-4B84-890C-7CFE3E472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23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Great_Depression_in_the_United_Kingdom#/media/File:Bundesarchiv_Bild_102-10246,_England,_Arbeitslose_vor_Gewerkschaftshaus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55976" y="1731140"/>
            <a:ext cx="4294263" cy="3215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517" y="4293096"/>
            <a:ext cx="878497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Gotham Rounded Book" pitchFamily="50" charset="0"/>
              </a:rPr>
              <a:t>Learning aims</a:t>
            </a:r>
          </a:p>
          <a:p>
            <a:endParaRPr lang="en-GB" sz="2800" dirty="0" smtClean="0">
              <a:latin typeface="Gotham Rounded Book" pitchFamily="50" charset="0"/>
            </a:endParaRPr>
          </a:p>
          <a:p>
            <a:r>
              <a:rPr lang="en-GB" sz="3200" dirty="0" smtClean="0">
                <a:latin typeface="Gotham Rounded Book" pitchFamily="50" charset="0"/>
              </a:rPr>
              <a:t>To predict learning</a:t>
            </a:r>
          </a:p>
          <a:p>
            <a:r>
              <a:rPr lang="en-GB" sz="3200" dirty="0" smtClean="0">
                <a:latin typeface="Gotham Rounded Book" pitchFamily="50" charset="0"/>
              </a:rPr>
              <a:t>To categorise changes</a:t>
            </a:r>
          </a:p>
          <a:p>
            <a:r>
              <a:rPr lang="en-GB" sz="3200" dirty="0" smtClean="0">
                <a:latin typeface="Gotham Rounded Book" pitchFamily="50" charset="0"/>
              </a:rPr>
              <a:t>To explain changes</a:t>
            </a:r>
          </a:p>
          <a:p>
            <a:endParaRPr lang="en-GB" sz="4000" dirty="0" smtClean="0">
              <a:latin typeface="Comic Sans MS" panose="030F0702030302020204" pitchFamily="66" charset="0"/>
            </a:endParaRPr>
          </a:p>
          <a:p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Today, we will be looking at Britain in the 1930s.</a:t>
            </a:r>
          </a:p>
        </p:txBody>
      </p:sp>
      <p:pic>
        <p:nvPicPr>
          <p:cNvPr id="7" name="Picture 2" descr="WJEC_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 descr="header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36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922501"/>
              </p:ext>
            </p:extLst>
          </p:nvPr>
        </p:nvGraphicFramePr>
        <p:xfrm>
          <a:off x="899592" y="2722375"/>
          <a:ext cx="6984776" cy="3834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388"/>
                <a:gridCol w="3492388"/>
              </a:tblGrid>
              <a:tr h="662426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Gotham Rounded Book" pitchFamily="50" charset="0"/>
                        </a:rPr>
                        <a:t>Before</a:t>
                      </a:r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Gotham Rounded Book" pitchFamily="50" charset="0"/>
                        </a:rPr>
                        <a:t>During</a:t>
                      </a:r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000">
                <a:tc>
                  <a:txBody>
                    <a:bodyPr/>
                    <a:lstStyle/>
                    <a:p>
                      <a:endParaRPr lang="en-GB" sz="240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2415" y="1340768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Gotham Rounded Book" pitchFamily="50" charset="0"/>
              </a:rPr>
              <a:t>Things you know that might have an impact.</a:t>
            </a:r>
          </a:p>
          <a:p>
            <a:r>
              <a:rPr lang="en-GB" sz="2800" dirty="0" smtClean="0">
                <a:latin typeface="Gotham Rounded Book" pitchFamily="50" charset="0"/>
              </a:rPr>
              <a:t>Questions you want answered. </a:t>
            </a:r>
            <a:endParaRPr lang="en-GB" sz="2800" dirty="0">
              <a:latin typeface="Gotham Rounded Book" pitchFamily="50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The 1930s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Picture 2" descr="WJEC_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56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2415" y="2132856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Gotham Rounded Book" pitchFamily="50" charset="0"/>
              </a:rPr>
              <a:t>Looking at the information.</a:t>
            </a:r>
          </a:p>
          <a:p>
            <a:endParaRPr lang="en-GB" sz="4000" dirty="0">
              <a:latin typeface="Gotham Rounded Book" pitchFamily="50" charset="0"/>
            </a:endParaRPr>
          </a:p>
          <a:p>
            <a:r>
              <a:rPr lang="en-GB" sz="4000" dirty="0" smtClean="0">
                <a:latin typeface="Gotham Rounded Book" pitchFamily="50" charset="0"/>
              </a:rPr>
              <a:t>What kind of questions could you create?</a:t>
            </a:r>
          </a:p>
          <a:p>
            <a:endParaRPr lang="en-GB" sz="4000" dirty="0">
              <a:latin typeface="Comic Sans MS" panose="030F0702030302020204" pitchFamily="66" charset="0"/>
            </a:endParaRPr>
          </a:p>
          <a:p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29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085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iped Right Arrow 1"/>
          <p:cNvSpPr/>
          <p:nvPr/>
        </p:nvSpPr>
        <p:spPr>
          <a:xfrm rot="2039083">
            <a:off x="753324" y="3183830"/>
            <a:ext cx="8884792" cy="1593038"/>
          </a:xfrm>
          <a:prstGeom prst="stripedRightArrow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general level of difficulty of question increases… A “What is?” question is normally easier to create and answer than a “How might?” question.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5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2415" y="1340768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 smtClean="0">
                <a:solidFill>
                  <a:srgbClr val="FF0000"/>
                </a:solidFill>
                <a:latin typeface="Gotham Rounded Book" pitchFamily="50" charset="0"/>
              </a:rPr>
              <a:t>Exam Time limit 30mins</a:t>
            </a:r>
          </a:p>
          <a:p>
            <a:endParaRPr lang="en-GB" sz="3600" b="1" dirty="0">
              <a:latin typeface="Gotham Rounded Book" pitchFamily="50" charset="0"/>
            </a:endParaRPr>
          </a:p>
          <a:p>
            <a:r>
              <a:rPr lang="en-GB" sz="3600" b="1" dirty="0" smtClean="0">
                <a:latin typeface="Gotham Rounded Book" pitchFamily="50" charset="0"/>
              </a:rPr>
              <a:t>Plan an answer, think about the skills you will need.</a:t>
            </a:r>
          </a:p>
          <a:p>
            <a:r>
              <a:rPr lang="en-GB" sz="3600" b="1" dirty="0" smtClean="0">
                <a:latin typeface="Gotham Rounded Book" pitchFamily="50" charset="0"/>
              </a:rPr>
              <a:t>The limits.</a:t>
            </a:r>
          </a:p>
          <a:p>
            <a:r>
              <a:rPr lang="en-GB" sz="3600" b="1" dirty="0" smtClean="0">
                <a:latin typeface="Gotham Rounded Book" pitchFamily="50" charset="0"/>
              </a:rPr>
              <a:t>The information needed.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How did Britain change in the 1930s?</a:t>
            </a: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11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3395" y="1340768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Gotham Rounded Book" pitchFamily="50" charset="0"/>
              </a:rPr>
              <a:t>WWW (what went well)</a:t>
            </a:r>
          </a:p>
          <a:p>
            <a:endParaRPr lang="en-GB" sz="3600" b="1" dirty="0" smtClean="0">
              <a:latin typeface="Gotham Rounded Book" pitchFamily="50" charset="0"/>
            </a:endParaRPr>
          </a:p>
          <a:p>
            <a:r>
              <a:rPr lang="en-GB" sz="3600" b="1" dirty="0" smtClean="0">
                <a:latin typeface="Gotham Rounded Book" pitchFamily="50" charset="0"/>
              </a:rPr>
              <a:t>EBI (even better if)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Swap Over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00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discovery-graduates.com/wp-content/uploads/2014/07/skill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79" y="692695"/>
            <a:ext cx="8055124" cy="6041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WJEC_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" descr="header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13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Acknowledgements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7" name="Picture 2" descr="WJEC_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 descr="header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00763" y="1365337"/>
            <a:ext cx="8404826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1400" dirty="0">
                <a:latin typeface="Gotham Rounded Book" pitchFamily="50" charset="0"/>
                <a:hlinkClick r:id="rId4"/>
              </a:rPr>
              <a:t>Unemployed people in front of a workhouse in London 1930, Wikipedia </a:t>
            </a:r>
            <a:r>
              <a:rPr lang="en-GB" sz="1400">
                <a:latin typeface="Gotham Rounded Book" pitchFamily="50" charset="0"/>
                <a:hlinkClick r:id="rId4"/>
              </a:rPr>
              <a:t>Creative </a:t>
            </a:r>
            <a:r>
              <a:rPr lang="en-GB" sz="1400" smtClean="0">
                <a:latin typeface="Gotham Rounded Book" pitchFamily="50" charset="0"/>
                <a:hlinkClick r:id="rId4"/>
              </a:rPr>
              <a:t>Commons</a:t>
            </a:r>
            <a:endParaRPr lang="en-GB" sz="1400" dirty="0" smtClean="0">
              <a:latin typeface="Gotham Rounded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86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8805</TotalTime>
  <Words>344</Words>
  <Application>Microsoft Office PowerPoint</Application>
  <PresentationFormat>On-screen Show (4:3)</PresentationFormat>
  <Paragraphs>45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EDU-SCCM1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Thomas</dc:creator>
  <cp:lastModifiedBy>Jones, Hywel</cp:lastModifiedBy>
  <cp:revision>11</cp:revision>
  <dcterms:created xsi:type="dcterms:W3CDTF">2015-07-08T08:07:44Z</dcterms:created>
  <dcterms:modified xsi:type="dcterms:W3CDTF">2015-11-30T08:44:54Z</dcterms:modified>
</cp:coreProperties>
</file>